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1530" r:id="rId2"/>
  </p:sldIdLst>
  <p:sldSz cx="9144000" cy="6858000" type="screen4x3"/>
  <p:notesSz cx="6797675" cy="9926638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黑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黑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黑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黑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黑体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黑体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黑体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黑体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黑体" pitchFamily="2" charset="-122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默认节" id="{BBD08936-C35E-5A47-87EE-9D0967B2AE2F}">
          <p14:sldIdLst>
            <p14:sldId id="1045"/>
            <p14:sldId id="1481"/>
            <p14:sldId id="1502"/>
            <p14:sldId id="1512"/>
            <p14:sldId id="1474"/>
            <p14:sldId id="1513"/>
            <p14:sldId id="1514"/>
            <p14:sldId id="1477"/>
            <p14:sldId id="1493"/>
            <p14:sldId id="1458"/>
            <p14:sldId id="1515"/>
            <p14:sldId id="1516"/>
            <p14:sldId id="1460"/>
            <p14:sldId id="1504"/>
            <p14:sldId id="1461"/>
            <p14:sldId id="1495"/>
            <p14:sldId id="1517"/>
            <p14:sldId id="1465"/>
            <p14:sldId id="1491"/>
            <p14:sldId id="1492"/>
            <p14:sldId id="1518"/>
            <p14:sldId id="1487"/>
            <p14:sldId id="1519"/>
            <p14:sldId id="1488"/>
            <p14:sldId id="1475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 pos="564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818"/>
    <a:srgbClr val="003264"/>
    <a:srgbClr val="323232"/>
    <a:srgbClr val="00326C"/>
    <a:srgbClr val="0064B4"/>
    <a:srgbClr val="DCDCDC"/>
    <a:srgbClr val="003CB4"/>
    <a:srgbClr val="005AB4"/>
    <a:srgbClr val="00506C"/>
    <a:srgbClr val="0055B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中度样式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27102A9-8310-4765-A935-A1911B00CA55}" styleName="浅色样式 1 - 强调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浅色样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中度样式 4 - 强调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中度样式 3 - 强调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中度样式 3 - 强调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D03447BB-5D67-496B-8E87-E561075AD55C}" styleName="深色样式 1 - 强调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96" autoAdjust="0"/>
    <p:restoredTop sz="50000" autoAdjust="0"/>
  </p:normalViewPr>
  <p:slideViewPr>
    <p:cSldViewPr snapToObjects="1">
      <p:cViewPr varScale="1">
        <p:scale>
          <a:sx n="90" d="100"/>
          <a:sy n="90" d="100"/>
        </p:scale>
        <p:origin x="-1284" y="-96"/>
      </p:cViewPr>
      <p:guideLst>
        <p:guide orient="horz"/>
        <p:guide pos="56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0" d="100"/>
          <a:sy n="50" d="100"/>
        </p:scale>
        <p:origin x="-1956" y="-90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6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6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6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D14839DE-C6D8-4BE7-A087-5EAAE48ABB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942392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3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203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3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C0E2F60C-D81D-4038-82AB-D00AB42FB59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3537538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71612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327387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15125" y="1773238"/>
            <a:ext cx="2105025" cy="39211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95288" y="1773238"/>
            <a:ext cx="6167437" cy="39211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395288" y="1773238"/>
            <a:ext cx="8424862" cy="39211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288" y="2997200"/>
            <a:ext cx="8229600" cy="11430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611188" y="1773238"/>
            <a:ext cx="8208962" cy="3921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519863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11188" y="1773238"/>
            <a:ext cx="4027487" cy="3921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1075" y="1773238"/>
            <a:ext cx="4029075" cy="3921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19863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04459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285860"/>
            <a:ext cx="8208962" cy="3921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46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2509822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grpSp>
        <p:nvGrpSpPr>
          <p:cNvPr id="14" name="Group 57"/>
          <p:cNvGrpSpPr>
            <a:grpSpLocks/>
          </p:cNvGrpSpPr>
          <p:nvPr/>
        </p:nvGrpSpPr>
        <p:grpSpPr bwMode="auto">
          <a:xfrm>
            <a:off x="7019925" y="5876925"/>
            <a:ext cx="2124075" cy="981075"/>
            <a:chOff x="3107" y="3242"/>
            <a:chExt cx="2653" cy="1078"/>
          </a:xfrm>
        </p:grpSpPr>
        <p:pic>
          <p:nvPicPr>
            <p:cNvPr id="16" name="Picture 55" descr="背景"/>
            <p:cNvPicPr>
              <a:picLocks noChangeAspect="1" noChangeArrowheads="1"/>
            </p:cNvPicPr>
            <p:nvPr userDrawn="1"/>
          </p:nvPicPr>
          <p:blipFill>
            <a:blip r:embed="rId1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contrast="-66000"/>
            </a:blip>
            <a:srcRect/>
            <a:stretch>
              <a:fillRect/>
            </a:stretch>
          </p:blipFill>
          <p:spPr bwMode="auto">
            <a:xfrm>
              <a:off x="3152" y="3242"/>
              <a:ext cx="2608" cy="107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  <p:sp>
          <p:nvSpPr>
            <p:cNvPr id="17" name="Rectangle 56"/>
            <p:cNvSpPr>
              <a:spLocks noChangeArrowheads="1"/>
            </p:cNvSpPr>
            <p:nvPr userDrawn="1"/>
          </p:nvSpPr>
          <p:spPr bwMode="auto">
            <a:xfrm>
              <a:off x="3107" y="3249"/>
              <a:ext cx="543" cy="107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20000"/>
                </a:lnSpc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None/>
                <a:defRPr/>
              </a:pPr>
              <a:endParaRPr lang="zh-CN" altLang="en-US"/>
            </a:p>
          </p:txBody>
        </p:sp>
      </p:grpSp>
      <p:sp>
        <p:nvSpPr>
          <p:cNvPr id="18" name="Rectangle 61"/>
          <p:cNvSpPr>
            <a:spLocks noChangeArrowheads="1"/>
          </p:cNvSpPr>
          <p:nvPr/>
        </p:nvSpPr>
        <p:spPr bwMode="auto">
          <a:xfrm>
            <a:off x="7308850" y="6742113"/>
            <a:ext cx="1835150" cy="115887"/>
          </a:xfrm>
          <a:prstGeom prst="rect">
            <a:avLst/>
          </a:prstGeom>
          <a:solidFill>
            <a:srgbClr val="2D5FAA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2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zh-CN" altLang="en-US"/>
          </a:p>
        </p:txBody>
      </p:sp>
      <p:pic>
        <p:nvPicPr>
          <p:cNvPr id="19" name="Picture 64" descr="logo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8000" contrast="48000"/>
          </a:blip>
          <a:srcRect/>
          <a:stretch>
            <a:fillRect/>
          </a:stretch>
        </p:blipFill>
        <p:spPr bwMode="auto">
          <a:xfrm>
            <a:off x="6078538" y="6134100"/>
            <a:ext cx="2238375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52" r:id="rId12"/>
    <p:sldLayoutId id="2147483675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方正大黑简体" pitchFamily="2" charset="-122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方正大黑简体" pitchFamily="2" charset="-122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方正大黑简体" pitchFamily="2" charset="-122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方正大黑简体" pitchFamily="2" charset="-122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方正大黑简体" pitchFamily="2" charset="-122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方正大黑简体" pitchFamily="2" charset="-122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方正大黑简体" pitchFamily="2" charset="-122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方正大黑简体" pitchFamily="2" charset="-122"/>
          <a:ea typeface="宋体" pitchFamily="2" charset="-122"/>
        </a:defRPr>
      </a:lvl9pPr>
    </p:titleStyle>
    <p:bodyStyle>
      <a:lvl1pPr marL="342900" indent="-342900" algn="l" rtl="0" eaLnBrk="0" fontAlgn="base" hangingPunct="0">
        <a:lnSpc>
          <a:spcPct val="135000"/>
        </a:lnSpc>
        <a:spcBef>
          <a:spcPct val="0"/>
        </a:spcBef>
        <a:spcAft>
          <a:spcPct val="0"/>
        </a:spcAft>
        <a:buChar char="•"/>
        <a:defRPr sz="32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35000"/>
        </a:lnSpc>
        <a:spcBef>
          <a:spcPct val="0"/>
        </a:spcBef>
        <a:spcAft>
          <a:spcPct val="0"/>
        </a:spcAft>
        <a:buChar char="–"/>
        <a:defRPr sz="32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lnSpc>
          <a:spcPct val="135000"/>
        </a:lnSpc>
        <a:spcBef>
          <a:spcPct val="0"/>
        </a:spcBef>
        <a:spcAft>
          <a:spcPct val="0"/>
        </a:spcAft>
        <a:buChar char="•"/>
        <a:defRPr sz="32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lnSpc>
          <a:spcPct val="135000"/>
        </a:lnSpc>
        <a:spcBef>
          <a:spcPct val="0"/>
        </a:spcBef>
        <a:spcAft>
          <a:spcPct val="0"/>
        </a:spcAft>
        <a:buChar char="–"/>
        <a:defRPr sz="32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lnSpc>
          <a:spcPct val="135000"/>
        </a:lnSpc>
        <a:spcBef>
          <a:spcPct val="0"/>
        </a:spcBef>
        <a:spcAft>
          <a:spcPct val="0"/>
        </a:spcAft>
        <a:buChar char="»"/>
        <a:defRPr sz="32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5pPr>
      <a:lvl6pPr marL="457200" algn="l" rtl="0" fontAlgn="base">
        <a:lnSpc>
          <a:spcPct val="135000"/>
        </a:lnSpc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6pPr>
      <a:lvl7pPr marL="914400" algn="l" rtl="0" fontAlgn="base">
        <a:lnSpc>
          <a:spcPct val="135000"/>
        </a:lnSpc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7pPr>
      <a:lvl8pPr marL="1371600" algn="l" rtl="0" fontAlgn="base">
        <a:lnSpc>
          <a:spcPct val="135000"/>
        </a:lnSpc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8pPr>
      <a:lvl9pPr marL="1828800" algn="l" rtl="0" fontAlgn="base">
        <a:lnSpc>
          <a:spcPct val="135000"/>
        </a:lnSpc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692696"/>
            <a:ext cx="8136904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Clr>
                <a:srgbClr val="FB056E"/>
              </a:buClr>
              <a:buFont typeface="Wingdings" pitchFamily="2" charset="2"/>
              <a:buChar char="u"/>
            </a:pPr>
            <a:r>
              <a:rPr lang="zh-CN" altLang="en-US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伦理汇报幻灯片控制在</a:t>
            </a:r>
            <a:r>
              <a:rPr lang="en-US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20</a:t>
            </a:r>
            <a:r>
              <a:rPr lang="zh-CN" altLang="en-US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张内，</a:t>
            </a: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汇报时间严格控制在</a:t>
            </a:r>
            <a:r>
              <a:rPr lang="en-US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6</a:t>
            </a: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分钟内。 </a:t>
            </a:r>
          </a:p>
          <a:p>
            <a:pPr lvl="0">
              <a:lnSpc>
                <a:spcPct val="150000"/>
              </a:lnSpc>
              <a:buClr>
                <a:srgbClr val="FB056E"/>
              </a:buClr>
              <a:buFont typeface="Wingdings" pitchFamily="2" charset="2"/>
              <a:buChar char="u"/>
            </a:pP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注意排版：字体</a:t>
            </a:r>
            <a:r>
              <a:rPr lang="zh-CN" altLang="en-US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不低于</a:t>
            </a:r>
            <a:r>
              <a:rPr lang="en-US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20</a:t>
            </a: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号、行距</a:t>
            </a:r>
            <a:r>
              <a:rPr lang="zh-CN" altLang="en-US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不低于</a:t>
            </a:r>
            <a:r>
              <a:rPr lang="en-US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24</a:t>
            </a: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磅</a:t>
            </a:r>
            <a:r>
              <a:rPr lang="zh-CN" altLang="en-US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endParaRPr lang="zh-CN" altLang="zh-CN" sz="2000" b="0" dirty="0" smtClean="0">
              <a:solidFill>
                <a:srgbClr val="323232"/>
              </a:solidFill>
              <a:latin typeface="微软雅黑" pitchFamily="34" charset="-122"/>
              <a:ea typeface="微软雅黑" pitchFamily="34" charset="-122"/>
            </a:endParaRPr>
          </a:p>
          <a:p>
            <a:pPr lvl="0">
              <a:lnSpc>
                <a:spcPct val="150000"/>
              </a:lnSpc>
              <a:buClr>
                <a:srgbClr val="FB056E"/>
              </a:buClr>
              <a:buFont typeface="Wingdings" pitchFamily="2" charset="2"/>
              <a:buChar char="u"/>
            </a:pP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语句要求精简，勿直接大段复制方案或知情同意书内容。 </a:t>
            </a:r>
          </a:p>
          <a:p>
            <a:pPr lvl="0">
              <a:lnSpc>
                <a:spcPct val="150000"/>
              </a:lnSpc>
              <a:buClr>
                <a:srgbClr val="FB056E"/>
              </a:buClr>
              <a:buFont typeface="Wingdings" pitchFamily="2" charset="2"/>
              <a:buChar char="u"/>
            </a:pP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建议</a:t>
            </a:r>
            <a:r>
              <a:rPr lang="en-US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PPT</a:t>
            </a: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从</a:t>
            </a:r>
            <a:r>
              <a:rPr lang="en-US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方面着手： </a:t>
            </a:r>
          </a:p>
          <a:p>
            <a:pPr lvl="0">
              <a:lnSpc>
                <a:spcPct val="150000"/>
              </a:lnSpc>
              <a:buClr>
                <a:srgbClr val="000F1E"/>
              </a:buClr>
              <a:buFont typeface="Wingdings" pitchFamily="2" charset="2"/>
              <a:buChar char="Ø"/>
            </a:pP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研究基本情况介绍（</a:t>
            </a:r>
            <a:r>
              <a:rPr lang="en-US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页内）：项目名称、团队介绍（申办方、</a:t>
            </a:r>
            <a:r>
              <a:rPr lang="en-US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CRO</a:t>
            </a: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公司、组长单位、本中心主要研究者、专业）、</a:t>
            </a:r>
            <a:r>
              <a:rPr lang="zh-CN" altLang="en-US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研究简介（试验分期、</a:t>
            </a: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全国中心数、</a:t>
            </a:r>
            <a:r>
              <a:rPr lang="zh-CN" altLang="en-US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参与研究的国家）、</a:t>
            </a: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国家局受理通知相关建议。 </a:t>
            </a:r>
          </a:p>
          <a:p>
            <a:pPr lvl="0">
              <a:lnSpc>
                <a:spcPct val="150000"/>
              </a:lnSpc>
              <a:buClr>
                <a:srgbClr val="000F1E"/>
              </a:buClr>
              <a:buFont typeface="Wingdings" pitchFamily="2" charset="2"/>
              <a:buChar char="Ø"/>
            </a:pP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研究方案（</a:t>
            </a:r>
            <a:r>
              <a:rPr lang="en-US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10</a:t>
            </a: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页内）：研究目的、背景、药物</a:t>
            </a:r>
            <a:r>
              <a:rPr lang="zh-CN" altLang="en-US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信息</a:t>
            </a: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zh-CN" altLang="en-US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研究设计</a:t>
            </a: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zh-CN" altLang="en-US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研究步骤</a:t>
            </a: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、入排标准、</a:t>
            </a:r>
            <a:r>
              <a:rPr lang="zh-CN" altLang="en-US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给药方法</a:t>
            </a: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zh-CN" altLang="en-US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观察指标与疗效指标、</a:t>
            </a: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其他特殊说明：如安慰剂的使用依据等）； </a:t>
            </a:r>
          </a:p>
          <a:p>
            <a:pPr lvl="0">
              <a:lnSpc>
                <a:spcPct val="150000"/>
              </a:lnSpc>
              <a:buClr>
                <a:srgbClr val="000F1E"/>
              </a:buClr>
              <a:buFont typeface="Wingdings" pitchFamily="2" charset="2"/>
              <a:buChar char="Ø"/>
            </a:pP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知情同意书（</a:t>
            </a:r>
            <a:r>
              <a:rPr lang="en-US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6</a:t>
            </a: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页内）：研究的受益、研究的风险、补助（由申办方承担的部分、受试者自费部分）、赔偿问题； </a:t>
            </a:r>
          </a:p>
          <a:p>
            <a:pPr>
              <a:lnSpc>
                <a:spcPct val="150000"/>
              </a:lnSpc>
              <a:buClr>
                <a:srgbClr val="000F1E"/>
              </a:buClr>
              <a:buFont typeface="Wingdings" pitchFamily="2" charset="2"/>
              <a:buChar char="Ø"/>
            </a:pP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招募广告（</a:t>
            </a:r>
            <a:r>
              <a:rPr lang="en-US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zh-CN" sz="2000" b="0" dirty="0" smtClean="0">
                <a:solidFill>
                  <a:srgbClr val="323232"/>
                </a:solidFill>
                <a:latin typeface="微软雅黑" pitchFamily="34" charset="-122"/>
                <a:ea typeface="微软雅黑" pitchFamily="34" charset="-122"/>
              </a:rPr>
              <a:t>页内）：招募方式（易拉宝、网络、招募公司等）</a:t>
            </a:r>
            <a:r>
              <a:rPr lang="zh-CN" altLang="zh-CN" sz="2000" b="0" dirty="0" smtClean="0">
                <a:latin typeface="微软雅黑" pitchFamily="34" charset="-122"/>
                <a:ea typeface="微软雅黑" pitchFamily="34" charset="-122"/>
              </a:rPr>
              <a:t>。</a:t>
            </a:r>
            <a:endParaRPr lang="zh-CN" altLang="en-US" sz="2000" b="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bg1">
              <a:lumMod val="85000"/>
              <a:alpha val="50000"/>
            </a:schemeClr>
          </a:solidFill>
          <a:effectLst>
            <a:outerShdw blurRad="50800" dist="38100" dir="2700000" algn="tl" rotWithShape="0">
              <a:schemeClr val="bg1">
                <a:lumMod val="85000"/>
                <a:alpha val="39000"/>
              </a:schemeClr>
            </a:outerShdw>
          </a:effectLst>
        </p:spPr>
        <p:txBody>
          <a:bodyPr wrap="square">
            <a:spAutoFit/>
          </a:bodyPr>
          <a:lstStyle/>
          <a:p>
            <a:r>
              <a:rPr lang="zh-CN" altLang="en-US" sz="2800" dirty="0" smtClean="0">
                <a:solidFill>
                  <a:srgbClr val="00326C"/>
                </a:solidFill>
              </a:rPr>
              <a:t>伦理汇报</a:t>
            </a:r>
            <a:r>
              <a:rPr lang="en-US" altLang="zh-CN" sz="2800" dirty="0" smtClean="0">
                <a:solidFill>
                  <a:srgbClr val="00326C"/>
                </a:solidFill>
              </a:rPr>
              <a:t>PPT</a:t>
            </a:r>
            <a:r>
              <a:rPr lang="zh-CN" altLang="en-US" sz="2800" dirty="0" smtClean="0">
                <a:solidFill>
                  <a:srgbClr val="00326C"/>
                </a:solidFill>
              </a:rPr>
              <a:t>制作要求</a:t>
            </a:r>
            <a:endParaRPr lang="zh-CN" altLang="en-US" sz="2800" dirty="0">
              <a:solidFill>
                <a:srgbClr val="00326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商务场景">
  <a:themeElements>
    <a:clrScheme name="商务场景 3">
      <a:dk1>
        <a:srgbClr val="003366"/>
      </a:dk1>
      <a:lt1>
        <a:srgbClr val="FFFFFF"/>
      </a:lt1>
      <a:dk2>
        <a:srgbClr val="5086C2"/>
      </a:dk2>
      <a:lt2>
        <a:srgbClr val="C0C0C0"/>
      </a:lt2>
      <a:accent1>
        <a:srgbClr val="DE8848"/>
      </a:accent1>
      <a:accent2>
        <a:srgbClr val="85BA54"/>
      </a:accent2>
      <a:accent3>
        <a:srgbClr val="FFFFFF"/>
      </a:accent3>
      <a:accent4>
        <a:srgbClr val="002A56"/>
      </a:accent4>
      <a:accent5>
        <a:srgbClr val="ECC3B1"/>
      </a:accent5>
      <a:accent6>
        <a:srgbClr val="78A84B"/>
      </a:accent6>
      <a:hlink>
        <a:srgbClr val="4C59D2"/>
      </a:hlink>
      <a:folHlink>
        <a:srgbClr val="A0B5C4"/>
      </a:folHlink>
    </a:clrScheme>
    <a:fontScheme name="质朴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bg1">
              <a:lumMod val="65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>
        <a:defPPr>
          <a:defRPr/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商务场景 1">
        <a:dk1>
          <a:srgbClr val="48806B"/>
        </a:dk1>
        <a:lt1>
          <a:srgbClr val="FFFFFF"/>
        </a:lt1>
        <a:dk2>
          <a:srgbClr val="77956D"/>
        </a:dk2>
        <a:lt2>
          <a:srgbClr val="C0C0C0"/>
        </a:lt2>
        <a:accent1>
          <a:srgbClr val="6BB9C3"/>
        </a:accent1>
        <a:accent2>
          <a:srgbClr val="E7BA15"/>
        </a:accent2>
        <a:accent3>
          <a:srgbClr val="FFFFFF"/>
        </a:accent3>
        <a:accent4>
          <a:srgbClr val="3C6C5A"/>
        </a:accent4>
        <a:accent5>
          <a:srgbClr val="BAD9DE"/>
        </a:accent5>
        <a:accent6>
          <a:srgbClr val="D1A812"/>
        </a:accent6>
        <a:hlink>
          <a:srgbClr val="76C14D"/>
        </a:hlink>
        <a:folHlink>
          <a:srgbClr val="B0C2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商务场景 2">
        <a:dk1>
          <a:srgbClr val="5F5F5F"/>
        </a:dk1>
        <a:lt1>
          <a:srgbClr val="FFFFFF"/>
        </a:lt1>
        <a:dk2>
          <a:srgbClr val="8D8D8D"/>
        </a:dk2>
        <a:lt2>
          <a:srgbClr val="C0C0C0"/>
        </a:lt2>
        <a:accent1>
          <a:srgbClr val="8EC072"/>
        </a:accent1>
        <a:accent2>
          <a:srgbClr val="5DB8CD"/>
        </a:accent2>
        <a:accent3>
          <a:srgbClr val="FFFFFF"/>
        </a:accent3>
        <a:accent4>
          <a:srgbClr val="505050"/>
        </a:accent4>
        <a:accent5>
          <a:srgbClr val="C6DCBC"/>
        </a:accent5>
        <a:accent6>
          <a:srgbClr val="53A6BA"/>
        </a:accent6>
        <a:hlink>
          <a:srgbClr val="D68B40"/>
        </a:hlink>
        <a:folHlink>
          <a:srgbClr val="D5D17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商务场景 3">
        <a:dk1>
          <a:srgbClr val="003366"/>
        </a:dk1>
        <a:lt1>
          <a:srgbClr val="FFFFFF"/>
        </a:lt1>
        <a:dk2>
          <a:srgbClr val="5086C2"/>
        </a:dk2>
        <a:lt2>
          <a:srgbClr val="C0C0C0"/>
        </a:lt2>
        <a:accent1>
          <a:srgbClr val="DE8848"/>
        </a:accent1>
        <a:accent2>
          <a:srgbClr val="85BA54"/>
        </a:accent2>
        <a:accent3>
          <a:srgbClr val="FFFFFF"/>
        </a:accent3>
        <a:accent4>
          <a:srgbClr val="002A56"/>
        </a:accent4>
        <a:accent5>
          <a:srgbClr val="ECC3B1"/>
        </a:accent5>
        <a:accent6>
          <a:srgbClr val="78A84B"/>
        </a:accent6>
        <a:hlink>
          <a:srgbClr val="4C59D2"/>
        </a:hlink>
        <a:folHlink>
          <a:srgbClr val="A0B5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13771</TotalTime>
  <Words>218</Words>
  <Application>Microsoft Office PowerPoint</Application>
  <PresentationFormat>全屏显示(4:3)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商务场景</vt:lpstr>
      <vt:lpstr>幻灯片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User</cp:lastModifiedBy>
  <cp:revision>1128</cp:revision>
  <cp:lastPrinted>1601-01-01T00:00:00Z</cp:lastPrinted>
  <dcterms:created xsi:type="dcterms:W3CDTF">1601-01-01T00:00:00Z</dcterms:created>
  <dcterms:modified xsi:type="dcterms:W3CDTF">2020-12-01T01:53:41Z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